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8" r:id="rId1"/>
  </p:sldMasterIdLst>
  <p:sldIdLst>
    <p:sldId id="256" r:id="rId2"/>
    <p:sldId id="272" r:id="rId3"/>
    <p:sldId id="273" r:id="rId4"/>
    <p:sldId id="271" r:id="rId5"/>
    <p:sldId id="269" r:id="rId6"/>
    <p:sldId id="270" r:id="rId7"/>
    <p:sldId id="268" r:id="rId8"/>
    <p:sldId id="265" r:id="rId9"/>
    <p:sldId id="258" r:id="rId10"/>
    <p:sldId id="259" r:id="rId11"/>
    <p:sldId id="260" r:id="rId12"/>
    <p:sldId id="261" r:id="rId13"/>
    <p:sldId id="262" r:id="rId14"/>
    <p:sldId id="275" r:id="rId15"/>
    <p:sldId id="26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845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264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318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560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081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903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186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645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431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876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145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895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406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302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793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586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294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4/3/2017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209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  <p:sldLayoutId id="2147483835" r:id="rId17"/>
  </p:sldLayoutIdLst>
  <mc:AlternateContent xmlns:mc="http://schemas.openxmlformats.org/markup-compatibility/2006">
    <mc:Choice xmlns:p14="http://schemas.microsoft.com/office/powerpoint/2010/main" Requires="p14">
      <p:transition spd="med" p14:dur="700" advTm="15000">
        <p:fade/>
      </p:transition>
    </mc:Choice>
    <mc:Fallback>
      <p:transition spd="med" advTm="15000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185333"/>
            <a:ext cx="8825658" cy="2677648"/>
          </a:xfrm>
        </p:spPr>
        <p:txBody>
          <a:bodyPr/>
          <a:lstStyle/>
          <a:p>
            <a:r>
              <a:rPr lang="en-US" dirty="0" smtClean="0"/>
              <a:t>A Modern Perspective of the Seven Laws of Teaching.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Dr. Mark Kelley</a:t>
            </a:r>
            <a:r>
              <a:rPr lang="en-US" b="1" dirty="0">
                <a:solidFill>
                  <a:srgbClr val="FFFF00"/>
                </a:solidFill>
              </a:rPr>
              <a:t>,</a:t>
            </a:r>
            <a:r>
              <a:rPr lang="en-US" b="1" dirty="0" smtClean="0">
                <a:solidFill>
                  <a:srgbClr val="FFFF00"/>
                </a:solidFill>
              </a:rPr>
              <a:t> Professor &amp; Chair, 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Department of Health and exercise sciences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704255"/>
      </p:ext>
    </p:extLst>
  </p:cSld>
  <p:clrMapOvr>
    <a:masterClrMapping/>
  </p:clrMapOvr>
  <p:transition spd="med" advTm="5000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2 </a:t>
            </a:r>
            <a:r>
              <a:rPr lang="en-US" sz="4800" b="1" dirty="0" smtClean="0">
                <a:solidFill>
                  <a:srgbClr val="FFFF00"/>
                </a:solidFill>
              </a:rPr>
              <a:t>– The Law of the Learner.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558" y="2603500"/>
            <a:ext cx="11109278" cy="34163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A </a:t>
            </a:r>
            <a:r>
              <a:rPr lang="en-US" sz="3000" b="1" i="1" dirty="0" smtClean="0"/>
              <a:t>learner</a:t>
            </a:r>
            <a:r>
              <a:rPr lang="en-US" sz="3000" dirty="0" smtClean="0"/>
              <a:t> is one who </a:t>
            </a:r>
            <a:r>
              <a:rPr lang="en-US" sz="3000" b="1" i="1" dirty="0" smtClean="0"/>
              <a:t>attends</a:t>
            </a:r>
            <a:r>
              <a:rPr lang="en-US" sz="3000" dirty="0" smtClean="0"/>
              <a:t> with interest to the lesson.</a:t>
            </a:r>
          </a:p>
          <a:p>
            <a:endParaRPr lang="en-US" sz="3000" dirty="0" smtClean="0"/>
          </a:p>
          <a:p>
            <a:r>
              <a:rPr lang="en-US" sz="3000" i="1" u="sng" dirty="0"/>
              <a:t>Applied as a rule</a:t>
            </a:r>
            <a:r>
              <a:rPr lang="en-US" sz="3000" i="1" dirty="0"/>
              <a:t> </a:t>
            </a:r>
            <a:r>
              <a:rPr lang="en-US" sz="3000" i="1" dirty="0" smtClean="0"/>
              <a:t>- </a:t>
            </a:r>
            <a:r>
              <a:rPr lang="en-US" sz="3000" dirty="0" smtClean="0"/>
              <a:t>Gain and keep the attention and interest of learners upon the lesson. Do not try to teach without attention.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878692088"/>
      </p:ext>
    </p:extLst>
  </p:cSld>
  <p:clrMapOvr>
    <a:masterClrMapping/>
  </p:clrMapOvr>
  <p:transition spd="med" advTm="2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3 </a:t>
            </a:r>
            <a:r>
              <a:rPr lang="en-US" sz="4800" b="1" dirty="0" smtClean="0">
                <a:solidFill>
                  <a:srgbClr val="FFFF00"/>
                </a:solidFill>
              </a:rPr>
              <a:t>– The Law of the Language.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501" y="2603500"/>
            <a:ext cx="11000095" cy="34163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The </a:t>
            </a:r>
            <a:r>
              <a:rPr lang="en-US" sz="3000" b="1" i="1" dirty="0" smtClean="0"/>
              <a:t>language</a:t>
            </a:r>
            <a:r>
              <a:rPr lang="en-US" sz="3000" dirty="0" smtClean="0"/>
              <a:t> used as medium </a:t>
            </a:r>
            <a:r>
              <a:rPr lang="en-US" sz="3000" b="1" i="1" dirty="0" smtClean="0"/>
              <a:t>between</a:t>
            </a:r>
            <a:r>
              <a:rPr lang="en-US" sz="3000" dirty="0" smtClean="0"/>
              <a:t> the teacher and learner must be </a:t>
            </a:r>
            <a:r>
              <a:rPr lang="en-US" sz="3000" b="1" i="1" dirty="0" smtClean="0"/>
              <a:t>common</a:t>
            </a:r>
            <a:r>
              <a:rPr lang="en-US" sz="3000" dirty="0" smtClean="0"/>
              <a:t> to both.</a:t>
            </a:r>
          </a:p>
          <a:p>
            <a:endParaRPr lang="en-US" sz="3000" dirty="0" smtClean="0"/>
          </a:p>
          <a:p>
            <a:r>
              <a:rPr lang="en-US" sz="3000" dirty="0" smtClean="0"/>
              <a:t>Use words understood in the same way by the learners and yourself – language clear and vivid to both.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375413293"/>
      </p:ext>
    </p:extLst>
  </p:cSld>
  <p:clrMapOvr>
    <a:masterClrMapping/>
  </p:clrMapOvr>
  <p:transition spd="med" advTm="2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4 </a:t>
            </a:r>
            <a:r>
              <a:rPr lang="en-US" sz="4800" b="1" dirty="0" smtClean="0">
                <a:solidFill>
                  <a:srgbClr val="FFFF00"/>
                </a:solidFill>
              </a:rPr>
              <a:t>– The Law of the Lesson.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968" y="2279177"/>
            <a:ext cx="11136572" cy="3740624"/>
          </a:xfrm>
        </p:spPr>
        <p:txBody>
          <a:bodyPr>
            <a:noAutofit/>
          </a:bodyPr>
          <a:lstStyle/>
          <a:p>
            <a:r>
              <a:rPr lang="en-US" sz="3000" dirty="0" smtClean="0"/>
              <a:t>The </a:t>
            </a:r>
            <a:r>
              <a:rPr lang="en-US" sz="3000" b="1" i="1" dirty="0" smtClean="0"/>
              <a:t>lesson</a:t>
            </a:r>
            <a:r>
              <a:rPr lang="en-US" sz="3000" dirty="0" smtClean="0"/>
              <a:t> to be </a:t>
            </a:r>
            <a:r>
              <a:rPr lang="en-US" sz="3000" b="1" i="1" dirty="0" smtClean="0"/>
              <a:t>mastered</a:t>
            </a:r>
            <a:r>
              <a:rPr lang="en-US" sz="3000" dirty="0" smtClean="0"/>
              <a:t> must be explicable in terms of truth already known by the learner – the </a:t>
            </a:r>
            <a:r>
              <a:rPr lang="en-US" sz="3000" b="1" i="1" dirty="0" smtClean="0"/>
              <a:t>unknown</a:t>
            </a:r>
            <a:r>
              <a:rPr lang="en-US" sz="3000" dirty="0" smtClean="0"/>
              <a:t> must be explained by means of the </a:t>
            </a:r>
            <a:r>
              <a:rPr lang="en-US" sz="3000" b="1" i="1" dirty="0" smtClean="0"/>
              <a:t>known</a:t>
            </a:r>
            <a:r>
              <a:rPr lang="en-US" sz="3000" dirty="0" smtClean="0"/>
              <a:t>.</a:t>
            </a:r>
          </a:p>
          <a:p>
            <a:endParaRPr lang="en-US" sz="3000" dirty="0" smtClean="0"/>
          </a:p>
          <a:p>
            <a:r>
              <a:rPr lang="en-US" sz="3000" i="1" u="sng" dirty="0" smtClean="0"/>
              <a:t>Applied as a rule </a:t>
            </a:r>
            <a:r>
              <a:rPr lang="en-US" sz="3000" dirty="0" smtClean="0"/>
              <a:t>- Begin with what is already well known to the leaner about the subject and with what they have themselves experienced – and proceed to the new material by single, easy, and natural steps, letting the known explain the unknown.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117101884"/>
      </p:ext>
    </p:extLst>
  </p:cSld>
  <p:clrMapOvr>
    <a:masterClrMapping/>
  </p:clrMapOvr>
  <p:transition spd="med" advTm="2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979" y="973668"/>
            <a:ext cx="9771797" cy="706964"/>
          </a:xfrm>
        </p:spPr>
        <p:txBody>
          <a:bodyPr/>
          <a:lstStyle/>
          <a:p>
            <a:r>
              <a:rPr lang="en-US" sz="4400" b="1" dirty="0" smtClean="0">
                <a:solidFill>
                  <a:srgbClr val="FFFF00"/>
                </a:solidFill>
              </a:rPr>
              <a:t>5 </a:t>
            </a:r>
            <a:r>
              <a:rPr lang="en-US" sz="4400" b="1" dirty="0" smtClean="0">
                <a:solidFill>
                  <a:srgbClr val="FFFF00"/>
                </a:solidFill>
              </a:rPr>
              <a:t>– The Law of the Learning Process.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616" y="2361063"/>
            <a:ext cx="11122924" cy="3658737"/>
          </a:xfrm>
        </p:spPr>
        <p:txBody>
          <a:bodyPr>
            <a:noAutofit/>
          </a:bodyPr>
          <a:lstStyle/>
          <a:p>
            <a:r>
              <a:rPr lang="en-US" sz="3000" b="1" i="1" dirty="0" smtClean="0"/>
              <a:t>Teaching</a:t>
            </a:r>
            <a:r>
              <a:rPr lang="en-US" sz="3000" dirty="0" smtClean="0"/>
              <a:t> is </a:t>
            </a:r>
            <a:r>
              <a:rPr lang="en-US" sz="3000" b="1" i="1" dirty="0" smtClean="0"/>
              <a:t>arousing</a:t>
            </a:r>
            <a:r>
              <a:rPr lang="en-US" sz="3000" dirty="0" smtClean="0"/>
              <a:t> and </a:t>
            </a:r>
            <a:r>
              <a:rPr lang="en-US" sz="3000" b="1" i="1" dirty="0" smtClean="0"/>
              <a:t>using</a:t>
            </a:r>
            <a:r>
              <a:rPr lang="en-US" sz="3000" dirty="0" smtClean="0"/>
              <a:t> the </a:t>
            </a:r>
            <a:r>
              <a:rPr lang="en-US" sz="3000" b="1" i="1" dirty="0" smtClean="0"/>
              <a:t>learner’s mind </a:t>
            </a:r>
            <a:r>
              <a:rPr lang="en-US" sz="3000" dirty="0" smtClean="0"/>
              <a:t>to grasp the desired thought or to master the desired art. </a:t>
            </a:r>
          </a:p>
          <a:p>
            <a:endParaRPr lang="en-US" sz="3000" dirty="0" smtClean="0"/>
          </a:p>
          <a:p>
            <a:r>
              <a:rPr lang="en-US" sz="3000" i="1" u="sng" dirty="0"/>
              <a:t>Applied as a </a:t>
            </a:r>
            <a:r>
              <a:rPr lang="en-US" sz="3000" i="1" u="sng" dirty="0" smtClean="0"/>
              <a:t>rule</a:t>
            </a:r>
            <a:r>
              <a:rPr lang="en-US" sz="3000" i="1" dirty="0" smtClean="0"/>
              <a:t> </a:t>
            </a:r>
            <a:r>
              <a:rPr lang="en-US" sz="3000" dirty="0" smtClean="0"/>
              <a:t>- Stimulate the learner’s own mind to action. Keep his thought as much as possible ahead of your expression, placing them in the attitude of a discoverer, and anticipator.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834923217"/>
      </p:ext>
    </p:extLst>
  </p:cSld>
  <p:clrMapOvr>
    <a:masterClrMapping/>
  </p:clrMapOvr>
  <p:transition spd="med" advTm="2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979" y="973668"/>
            <a:ext cx="10058400" cy="706964"/>
          </a:xfrm>
        </p:spPr>
        <p:txBody>
          <a:bodyPr/>
          <a:lstStyle/>
          <a:p>
            <a:r>
              <a:rPr lang="en-US" sz="4400" b="1" dirty="0">
                <a:solidFill>
                  <a:srgbClr val="FFFF00"/>
                </a:solidFill>
              </a:rPr>
              <a:t>6</a:t>
            </a:r>
            <a:r>
              <a:rPr lang="en-US" sz="4400" b="1" dirty="0" smtClean="0">
                <a:solidFill>
                  <a:srgbClr val="FFFF00"/>
                </a:solidFill>
              </a:rPr>
              <a:t> </a:t>
            </a:r>
            <a:r>
              <a:rPr lang="en-US" sz="4400" b="1" dirty="0" smtClean="0">
                <a:solidFill>
                  <a:srgbClr val="FFFF00"/>
                </a:solidFill>
              </a:rPr>
              <a:t>– The Law of the </a:t>
            </a:r>
            <a:r>
              <a:rPr lang="en-US" sz="4400" b="1" dirty="0" smtClean="0">
                <a:solidFill>
                  <a:srgbClr val="FFFF00"/>
                </a:solidFill>
              </a:rPr>
              <a:t>Teaching </a:t>
            </a:r>
            <a:r>
              <a:rPr lang="en-US" sz="4400" b="1" dirty="0" smtClean="0">
                <a:solidFill>
                  <a:srgbClr val="FFFF00"/>
                </a:solidFill>
              </a:rPr>
              <a:t>Process.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615" y="2603500"/>
            <a:ext cx="10972799" cy="3416300"/>
          </a:xfrm>
        </p:spPr>
        <p:txBody>
          <a:bodyPr>
            <a:noAutofit/>
          </a:bodyPr>
          <a:lstStyle/>
          <a:p>
            <a:r>
              <a:rPr lang="en-US" sz="3000" b="1" i="1" dirty="0" smtClean="0"/>
              <a:t>Learning</a:t>
            </a:r>
            <a:r>
              <a:rPr lang="en-US" sz="3000" dirty="0" smtClean="0"/>
              <a:t> is </a:t>
            </a:r>
            <a:r>
              <a:rPr lang="en-US" sz="3000" b="1" i="1" dirty="0" smtClean="0"/>
              <a:t>thinking</a:t>
            </a:r>
            <a:r>
              <a:rPr lang="en-US" sz="3000" dirty="0" smtClean="0"/>
              <a:t> into one’s own </a:t>
            </a:r>
            <a:r>
              <a:rPr lang="en-US" sz="3000" b="1" i="1" dirty="0" smtClean="0"/>
              <a:t>understanding</a:t>
            </a:r>
            <a:r>
              <a:rPr lang="en-US" sz="3000" dirty="0" smtClean="0"/>
              <a:t> a new idea or truth or working into </a:t>
            </a:r>
            <a:r>
              <a:rPr lang="en-US" sz="3000" b="1" i="1" dirty="0" smtClean="0"/>
              <a:t>habit</a:t>
            </a:r>
            <a:r>
              <a:rPr lang="en-US" sz="3000" dirty="0" smtClean="0"/>
              <a:t> a new art or skill.</a:t>
            </a:r>
          </a:p>
          <a:p>
            <a:endParaRPr lang="en-US" sz="3000" dirty="0" smtClean="0"/>
          </a:p>
          <a:p>
            <a:r>
              <a:rPr lang="en-US" sz="3000" i="1" u="sng" dirty="0" smtClean="0"/>
              <a:t>Applied as a rule</a:t>
            </a:r>
            <a:r>
              <a:rPr lang="en-US" sz="3000" i="1" dirty="0" smtClean="0"/>
              <a:t> </a:t>
            </a:r>
            <a:r>
              <a:rPr lang="en-US" sz="3000" dirty="0" smtClean="0"/>
              <a:t>- Require the learner to reproduce in thought the lesson they are learning – thinking it out in its various phases and applications till they can express it in their own language.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032527677"/>
      </p:ext>
    </p:extLst>
  </p:cSld>
  <p:clrMapOvr>
    <a:masterClrMapping/>
  </p:clrMapOvr>
  <p:transition spd="med" advTm="2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b="1" dirty="0" smtClean="0">
                <a:solidFill>
                  <a:srgbClr val="FFFF00"/>
                </a:solidFill>
              </a:rPr>
              <a:t> 7– </a:t>
            </a:r>
            <a:r>
              <a:rPr lang="en-US" sz="4600" b="1" dirty="0" smtClean="0">
                <a:solidFill>
                  <a:srgbClr val="FFFF00"/>
                </a:solidFill>
              </a:rPr>
              <a:t>The Law of Review.</a:t>
            </a:r>
            <a:endParaRPr lang="en-US" sz="4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616" y="2374710"/>
            <a:ext cx="11013742" cy="3645090"/>
          </a:xfrm>
        </p:spPr>
        <p:txBody>
          <a:bodyPr>
            <a:noAutofit/>
          </a:bodyPr>
          <a:lstStyle/>
          <a:p>
            <a:r>
              <a:rPr lang="en-US" sz="2600" dirty="0" smtClean="0"/>
              <a:t>The </a:t>
            </a:r>
            <a:r>
              <a:rPr lang="en-US" sz="2600" b="1" i="1" dirty="0" smtClean="0"/>
              <a:t>test and proof</a:t>
            </a:r>
            <a:r>
              <a:rPr lang="en-US" sz="2600" dirty="0" smtClean="0"/>
              <a:t> of teaching done – the finishing and fastening process – must be </a:t>
            </a:r>
            <a:r>
              <a:rPr lang="en-US" sz="2600" b="1" i="1" dirty="0" smtClean="0"/>
              <a:t>a reviewing, rethinking, </a:t>
            </a:r>
            <a:r>
              <a:rPr lang="en-US" sz="2600" b="1" i="1" dirty="0" err="1" smtClean="0"/>
              <a:t>reknowing</a:t>
            </a:r>
            <a:r>
              <a:rPr lang="en-US" sz="2600" b="1" i="1" dirty="0" smtClean="0"/>
              <a:t>, reproducing, </a:t>
            </a:r>
            <a:r>
              <a:rPr lang="en-US" sz="2600" dirty="0" smtClean="0"/>
              <a:t>and </a:t>
            </a:r>
            <a:r>
              <a:rPr lang="en-US" sz="2600" b="1" i="1" dirty="0" smtClean="0"/>
              <a:t>applying</a:t>
            </a:r>
            <a:r>
              <a:rPr lang="en-US" sz="2600" dirty="0" smtClean="0"/>
              <a:t> the material that has been taught, the knowledge and ideals and arts that have been communicated.</a:t>
            </a:r>
          </a:p>
          <a:p>
            <a:endParaRPr lang="en-US" sz="2600" dirty="0" smtClean="0"/>
          </a:p>
          <a:p>
            <a:r>
              <a:rPr lang="en-US" sz="2800" i="1" u="sng" dirty="0"/>
              <a:t>Applied as a rule</a:t>
            </a:r>
            <a:r>
              <a:rPr lang="en-US" sz="2800" i="1" dirty="0"/>
              <a:t> </a:t>
            </a:r>
            <a:r>
              <a:rPr lang="en-US" sz="2800" i="1" dirty="0" smtClean="0"/>
              <a:t>-</a:t>
            </a:r>
            <a:r>
              <a:rPr lang="en-US" sz="2800" i="1" dirty="0"/>
              <a:t> </a:t>
            </a:r>
            <a:r>
              <a:rPr lang="en-US" sz="2600" dirty="0" smtClean="0"/>
              <a:t>Review, Review, review, reproducing the old, deepening its impression with new thought, linking it with added meanings, finding new applications, correcting any false views, and completing the true.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297991586"/>
      </p:ext>
    </p:extLst>
  </p:cSld>
  <p:clrMapOvr>
    <a:masterClrMapping/>
  </p:clrMapOvr>
  <p:transition spd="med" advTm="2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FFFF00"/>
                </a:solidFill>
              </a:rPr>
              <a:t>Do </a:t>
            </a:r>
            <a:r>
              <a:rPr lang="en-US" sz="4800" b="1" dirty="0">
                <a:solidFill>
                  <a:srgbClr val="FFFF00"/>
                </a:solidFill>
              </a:rPr>
              <a:t>you</a:t>
            </a:r>
            <a:r>
              <a:rPr lang="en-US" sz="4400" b="1" dirty="0">
                <a:solidFill>
                  <a:srgbClr val="FFFF00"/>
                </a:solidFill>
              </a:rPr>
              <a:t> agree</a:t>
            </a:r>
            <a:r>
              <a:rPr lang="en-US" sz="4400" b="1" dirty="0" smtClean="0">
                <a:solidFill>
                  <a:srgbClr val="FFFF00"/>
                </a:solidFill>
              </a:rPr>
              <a:t>?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088" y="3540346"/>
            <a:ext cx="11128031" cy="188339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An effective teacher will help </a:t>
            </a:r>
            <a:r>
              <a:rPr lang="en-US" sz="3600" dirty="0"/>
              <a:t>the students understand the meanings of the words by using illustrations. </a:t>
            </a:r>
          </a:p>
        </p:txBody>
      </p:sp>
    </p:spTree>
    <p:extLst>
      <p:ext uri="{BB962C8B-B14F-4D97-AF65-F5344CB8AC3E}">
        <p14:creationId xmlns:p14="http://schemas.microsoft.com/office/powerpoint/2010/main" val="3891227468"/>
      </p:ext>
    </p:extLst>
  </p:cSld>
  <p:clrMapOvr>
    <a:masterClrMapping/>
  </p:clrMapOvr>
  <p:transition spd="med" advTm="10000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b="1" dirty="0">
                <a:solidFill>
                  <a:srgbClr val="FFFF00"/>
                </a:solidFill>
              </a:rPr>
              <a:t>Do you agree?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453" y="3562066"/>
            <a:ext cx="11128031" cy="188339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An effective teacher will never </a:t>
            </a:r>
            <a:r>
              <a:rPr lang="en-US" sz="3600" dirty="0"/>
              <a:t>begin a class until the attention of the class members is </a:t>
            </a:r>
            <a:r>
              <a:rPr lang="en-US" sz="3600" dirty="0" smtClean="0"/>
              <a:t>secured.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63726737"/>
      </p:ext>
    </p:extLst>
  </p:cSld>
  <p:clrMapOvr>
    <a:masterClrMapping/>
  </p:clrMapOvr>
  <p:transition spd="med" advTm="10000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b="1" dirty="0">
                <a:solidFill>
                  <a:srgbClr val="FFFF00"/>
                </a:solidFill>
              </a:rPr>
              <a:t>Do you agree?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157" y="2347415"/>
            <a:ext cx="11128031" cy="4230806"/>
          </a:xfrm>
        </p:spPr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An </a:t>
            </a:r>
            <a:r>
              <a:rPr lang="en-US" sz="3600" dirty="0" smtClean="0"/>
              <a:t>effective teacher will arouse</a:t>
            </a:r>
            <a:r>
              <a:rPr lang="en-US" sz="3600" dirty="0"/>
              <a:t>, and when needful rest, the attention </a:t>
            </a:r>
            <a:r>
              <a:rPr lang="en-US" sz="3600" dirty="0" smtClean="0"/>
              <a:t>of the learners by </a:t>
            </a:r>
            <a:r>
              <a:rPr lang="en-US" sz="3600" dirty="0"/>
              <a:t>a pleasing variety of activities, but avoid distraction.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121549"/>
      </p:ext>
    </p:extLst>
  </p:cSld>
  <p:clrMapOvr>
    <a:masterClrMapping/>
  </p:clrMapOvr>
  <p:transition spd="med" advTm="10000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b="1" dirty="0">
                <a:solidFill>
                  <a:srgbClr val="FFFF00"/>
                </a:solidFill>
              </a:rPr>
              <a:t>Do you agree?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680" y="3302758"/>
            <a:ext cx="11128031" cy="214269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An effective teacher will pause </a:t>
            </a:r>
            <a:r>
              <a:rPr lang="en-US" sz="3600" dirty="0"/>
              <a:t>whenever attention is interrupted or lost and wait until it is completely regained.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483663"/>
      </p:ext>
    </p:extLst>
  </p:cSld>
  <p:clrMapOvr>
    <a:masterClrMapping/>
  </p:clrMapOvr>
  <p:transition spd="med" advTm="10000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b="1" dirty="0">
                <a:solidFill>
                  <a:srgbClr val="FFFF00"/>
                </a:solidFill>
              </a:rPr>
              <a:t>Do you agree?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44" y="3425588"/>
            <a:ext cx="11128031" cy="19789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An effective teacher will have </a:t>
            </a:r>
            <a:r>
              <a:rPr lang="en-US" sz="3600" dirty="0"/>
              <a:t>a plan of study, but </a:t>
            </a:r>
            <a:r>
              <a:rPr lang="en-US" sz="3600" dirty="0" smtClean="0"/>
              <a:t>will</a:t>
            </a:r>
            <a:r>
              <a:rPr lang="en-US" sz="3600" dirty="0" smtClean="0"/>
              <a:t> </a:t>
            </a:r>
            <a:r>
              <a:rPr lang="en-US" sz="3600" dirty="0"/>
              <a:t>not hesitate, when necessary, to study beyond the plan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32538562"/>
      </p:ext>
    </p:extLst>
  </p:cSld>
  <p:clrMapOvr>
    <a:masterClrMapping/>
  </p:clrMapOvr>
  <p:transition spd="med" advTm="10000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b="1" dirty="0">
                <a:solidFill>
                  <a:srgbClr val="FFFF00"/>
                </a:solidFill>
              </a:rPr>
              <a:t>Do you agree?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13" y="3220871"/>
            <a:ext cx="11128031" cy="193798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An effective teacher will find </a:t>
            </a:r>
            <a:r>
              <a:rPr lang="en-US" sz="3600" dirty="0"/>
              <a:t>the relation of the lesson to the lives and duties of the learners. Its practical value lies in these relations.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77127206"/>
      </p:ext>
    </p:extLst>
  </p:cSld>
  <p:clrMapOvr>
    <a:masterClrMapping/>
  </p:clrMapOvr>
  <p:transition spd="med" advTm="10000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The Seven Laws of Teaching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James Milton Gregory	</a:t>
            </a:r>
          </a:p>
          <a:p>
            <a:r>
              <a:rPr lang="en-US" sz="2800" dirty="0" smtClean="0"/>
              <a:t>1886</a:t>
            </a:r>
          </a:p>
          <a:p>
            <a:r>
              <a:rPr lang="en-US" sz="2800" dirty="0" smtClean="0"/>
              <a:t>President of University of Illinois Champaign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647183"/>
      </p:ext>
    </p:extLst>
  </p:cSld>
  <p:clrMapOvr>
    <a:masterClrMapping/>
  </p:clrMapOvr>
  <p:transition spd="med" advTm="7000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1</a:t>
            </a:r>
            <a:r>
              <a:rPr lang="en-US" sz="4800" dirty="0" smtClean="0">
                <a:solidFill>
                  <a:srgbClr val="FFFF00"/>
                </a:solidFill>
              </a:rPr>
              <a:t> </a:t>
            </a:r>
            <a:r>
              <a:rPr lang="en-US" sz="4800" dirty="0" smtClean="0">
                <a:solidFill>
                  <a:srgbClr val="FFFF00"/>
                </a:solidFill>
              </a:rPr>
              <a:t>– </a:t>
            </a:r>
            <a:r>
              <a:rPr lang="en-US" sz="4800" b="1" dirty="0" smtClean="0">
                <a:solidFill>
                  <a:srgbClr val="FFFF00"/>
                </a:solidFill>
              </a:rPr>
              <a:t>The Law of the Teacher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264" y="2603500"/>
            <a:ext cx="11122924" cy="34163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A </a:t>
            </a:r>
            <a:r>
              <a:rPr lang="en-US" sz="3000" b="1" i="1" dirty="0" smtClean="0"/>
              <a:t>teacher</a:t>
            </a:r>
            <a:r>
              <a:rPr lang="en-US" sz="3000" dirty="0" smtClean="0"/>
              <a:t> must be one who </a:t>
            </a:r>
            <a:r>
              <a:rPr lang="en-US" sz="3000" b="1" i="1" dirty="0" smtClean="0"/>
              <a:t>knows</a:t>
            </a:r>
            <a:r>
              <a:rPr lang="en-US" sz="3000" dirty="0" smtClean="0"/>
              <a:t> the lesson truth or art to be taught.</a:t>
            </a:r>
          </a:p>
          <a:p>
            <a:endParaRPr lang="en-US" sz="3000" dirty="0" smtClean="0"/>
          </a:p>
          <a:p>
            <a:r>
              <a:rPr lang="en-US" sz="3000" i="1" u="sng" dirty="0" smtClean="0"/>
              <a:t>Applied as a rule </a:t>
            </a:r>
            <a:r>
              <a:rPr lang="en-US" sz="3000" dirty="0" smtClean="0"/>
              <a:t>- Know thoroughly and familiarly the lesson you wish to teach – teach from a full mind and a clear understanding.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195195687"/>
      </p:ext>
    </p:extLst>
  </p:cSld>
  <p:clrMapOvr>
    <a:masterClrMapping/>
  </p:clrMapOvr>
  <p:transition spd="med" advTm="2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200</TotalTime>
  <Words>642</Words>
  <Application>Microsoft Office PowerPoint</Application>
  <PresentationFormat>Widescreen</PresentationFormat>
  <Paragraphs>48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Ion Boardroom</vt:lpstr>
      <vt:lpstr>A Modern Perspective of the Seven Laws of Teaching.</vt:lpstr>
      <vt:lpstr>Do you agree?</vt:lpstr>
      <vt:lpstr>Do you agree?</vt:lpstr>
      <vt:lpstr>Do you agree?</vt:lpstr>
      <vt:lpstr>Do you agree?</vt:lpstr>
      <vt:lpstr>Do you agree?</vt:lpstr>
      <vt:lpstr>Do you agree?</vt:lpstr>
      <vt:lpstr>The Seven Laws of Teaching</vt:lpstr>
      <vt:lpstr>1 – The Law of the Teacher</vt:lpstr>
      <vt:lpstr>2 – The Law of the Learner.</vt:lpstr>
      <vt:lpstr>3 – The Law of the Language.</vt:lpstr>
      <vt:lpstr>4 – The Law of the Lesson.</vt:lpstr>
      <vt:lpstr>5 – The Law of the Learning Process.</vt:lpstr>
      <vt:lpstr>6 – The Law of the Teaching Process.</vt:lpstr>
      <vt:lpstr> 7– The Law of Review.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Modern Perspective of the Seven Laws of Teaching.</dc:title>
  <dc:creator>Mark Kelley</dc:creator>
  <cp:lastModifiedBy>Mark Kelley</cp:lastModifiedBy>
  <cp:revision>20</cp:revision>
  <dcterms:created xsi:type="dcterms:W3CDTF">2017-04-03T18:43:32Z</dcterms:created>
  <dcterms:modified xsi:type="dcterms:W3CDTF">2017-04-04T01:28:58Z</dcterms:modified>
</cp:coreProperties>
</file>