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60" r:id="rId3"/>
    <p:sldId id="272" r:id="rId4"/>
    <p:sldId id="273" r:id="rId5"/>
    <p:sldId id="274" r:id="rId6"/>
    <p:sldId id="275" r:id="rId7"/>
    <p:sldId id="261" r:id="rId8"/>
    <p:sldId id="279" r:id="rId9"/>
    <p:sldId id="276" r:id="rId10"/>
    <p:sldId id="277" r:id="rId11"/>
    <p:sldId id="278" r:id="rId12"/>
    <p:sldId id="280" r:id="rId13"/>
    <p:sldId id="268" r:id="rId14"/>
    <p:sldId id="281" r:id="rId15"/>
    <p:sldId id="283" r:id="rId16"/>
    <p:sldId id="284" r:id="rId17"/>
    <p:sldId id="271" r:id="rId18"/>
  </p:sldIdLst>
  <p:sldSz cx="12192000" cy="6858000"/>
  <p:notesSz cx="6858000" cy="9144000"/>
  <p:embeddedFontLst>
    <p:embeddedFont>
      <p:font typeface="Tw Cen MT" panose="020B0602020104020603" pitchFamily="34" charset="0"/>
      <p:regular r:id="rId19"/>
      <p:bold r:id="rId20"/>
      <p:italic r:id="rId21"/>
      <p:boldItalic r:id="rId2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7" d="100"/>
          <a:sy n="67" d="100"/>
        </p:scale>
        <p:origin x="643"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9/6/2017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9/6/2017</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EE8E5-997F-4318-B9A3-954F5777D4E7}"/>
              </a:ext>
            </a:extLst>
          </p:cNvPr>
          <p:cNvSpPr>
            <a:spLocks noGrp="1"/>
          </p:cNvSpPr>
          <p:nvPr>
            <p:ph type="ctrTitle"/>
          </p:nvPr>
        </p:nvSpPr>
        <p:spPr/>
        <p:txBody>
          <a:bodyPr/>
          <a:lstStyle/>
          <a:p>
            <a:r>
              <a:rPr lang="en-AU" dirty="0"/>
              <a:t>Writing Discipleship Lessons</a:t>
            </a:r>
          </a:p>
        </p:txBody>
      </p:sp>
      <p:sp>
        <p:nvSpPr>
          <p:cNvPr id="3" name="Subtitle 2">
            <a:extLst>
              <a:ext uri="{FF2B5EF4-FFF2-40B4-BE49-F238E27FC236}">
                <a16:creationId xmlns:a16="http://schemas.microsoft.com/office/drawing/2014/main" id="{90E90905-5697-48B5-8DB9-3C2B0307616E}"/>
              </a:ext>
            </a:extLst>
          </p:cNvPr>
          <p:cNvSpPr>
            <a:spLocks noGrp="1"/>
          </p:cNvSpPr>
          <p:nvPr>
            <p:ph type="subTitle" idx="1"/>
          </p:nvPr>
        </p:nvSpPr>
        <p:spPr/>
        <p:txBody>
          <a:bodyPr/>
          <a:lstStyle/>
          <a:p>
            <a:r>
              <a:rPr lang="en-AU" dirty="0"/>
              <a:t>Rev. Dr. Rob A. Fringer</a:t>
            </a:r>
          </a:p>
        </p:txBody>
      </p:sp>
    </p:spTree>
    <p:extLst>
      <p:ext uri="{BB962C8B-B14F-4D97-AF65-F5344CB8AC3E}">
        <p14:creationId xmlns:p14="http://schemas.microsoft.com/office/powerpoint/2010/main" val="3012503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093E3-882C-4705-BDE4-E61A1F7AE957}"/>
              </a:ext>
            </a:extLst>
          </p:cNvPr>
          <p:cNvSpPr>
            <a:spLocks noGrp="1"/>
          </p:cNvSpPr>
          <p:nvPr>
            <p:ph type="title"/>
          </p:nvPr>
        </p:nvSpPr>
        <p:spPr>
          <a:xfrm>
            <a:off x="913774" y="412777"/>
            <a:ext cx="10364451" cy="1187423"/>
          </a:xfrm>
        </p:spPr>
        <p:txBody>
          <a:bodyPr/>
          <a:lstStyle/>
          <a:p>
            <a:r>
              <a:rPr lang="en-AU" dirty="0"/>
              <a:t>Research Topic in Scripture</a:t>
            </a:r>
          </a:p>
        </p:txBody>
      </p:sp>
      <p:sp>
        <p:nvSpPr>
          <p:cNvPr id="3" name="Content Placeholder 2">
            <a:extLst>
              <a:ext uri="{FF2B5EF4-FFF2-40B4-BE49-F238E27FC236}">
                <a16:creationId xmlns:a16="http://schemas.microsoft.com/office/drawing/2014/main" id="{040F269B-C824-488D-9FFB-6B0A1EB60B76}"/>
              </a:ext>
            </a:extLst>
          </p:cNvPr>
          <p:cNvSpPr>
            <a:spLocks noGrp="1"/>
          </p:cNvSpPr>
          <p:nvPr>
            <p:ph sz="quarter" idx="13"/>
          </p:nvPr>
        </p:nvSpPr>
        <p:spPr>
          <a:xfrm>
            <a:off x="913774" y="1600200"/>
            <a:ext cx="10363826" cy="4937760"/>
          </a:xfrm>
        </p:spPr>
        <p:txBody>
          <a:bodyPr>
            <a:normAutofit/>
          </a:bodyPr>
          <a:lstStyle/>
          <a:p>
            <a:r>
              <a:rPr lang="en-AU" sz="2400" dirty="0"/>
              <a:t>Bible Study lessons start with scripture, move to interpretation, and produce a key idea/Topic</a:t>
            </a:r>
          </a:p>
          <a:p>
            <a:r>
              <a:rPr lang="en-AU" sz="2400" dirty="0"/>
              <a:t>Discipleship Lessons start with the topic, move into scripture to find out what is said/then refines the topic/key idea </a:t>
            </a:r>
          </a:p>
          <a:p>
            <a:r>
              <a:rPr lang="en-AU" sz="2400" dirty="0"/>
              <a:t> what are the key Scriptures </a:t>
            </a:r>
          </a:p>
          <a:p>
            <a:pPr lvl="1"/>
            <a:r>
              <a:rPr lang="en-AU" sz="2200" dirty="0"/>
              <a:t>use a topic index from your bible or online</a:t>
            </a:r>
          </a:p>
          <a:p>
            <a:pPr lvl="1"/>
            <a:r>
              <a:rPr lang="en-AU" sz="2200" dirty="0"/>
              <a:t>Group texts into similar themes </a:t>
            </a:r>
          </a:p>
          <a:p>
            <a:pPr lvl="1"/>
            <a:r>
              <a:rPr lang="en-AU" sz="2200" dirty="0"/>
              <a:t>Are there “key” scriptures related to your topic?</a:t>
            </a:r>
          </a:p>
          <a:p>
            <a:pPr lvl="1"/>
            <a:r>
              <a:rPr lang="en-AU" sz="2200" dirty="0"/>
              <a:t>Does your topic need to be further refined?</a:t>
            </a:r>
          </a:p>
          <a:p>
            <a:pPr lvl="1"/>
            <a:r>
              <a:rPr lang="en-AU" sz="2200" dirty="0"/>
              <a:t>take good notes!</a:t>
            </a:r>
          </a:p>
        </p:txBody>
      </p:sp>
    </p:spTree>
    <p:extLst>
      <p:ext uri="{BB962C8B-B14F-4D97-AF65-F5344CB8AC3E}">
        <p14:creationId xmlns:p14="http://schemas.microsoft.com/office/powerpoint/2010/main" val="3058091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DB422-F13C-45A9-B3BD-6D141A789D65}"/>
              </a:ext>
            </a:extLst>
          </p:cNvPr>
          <p:cNvSpPr>
            <a:spLocks noGrp="1"/>
          </p:cNvSpPr>
          <p:nvPr>
            <p:ph type="title"/>
          </p:nvPr>
        </p:nvSpPr>
        <p:spPr>
          <a:xfrm>
            <a:off x="913775" y="618517"/>
            <a:ext cx="10364451" cy="1015973"/>
          </a:xfrm>
        </p:spPr>
        <p:txBody>
          <a:bodyPr/>
          <a:lstStyle/>
          <a:p>
            <a:r>
              <a:rPr lang="en-AU" dirty="0"/>
              <a:t>Research Topic in Secondary Literature</a:t>
            </a:r>
          </a:p>
        </p:txBody>
      </p:sp>
      <p:sp>
        <p:nvSpPr>
          <p:cNvPr id="3" name="Content Placeholder 2">
            <a:extLst>
              <a:ext uri="{FF2B5EF4-FFF2-40B4-BE49-F238E27FC236}">
                <a16:creationId xmlns:a16="http://schemas.microsoft.com/office/drawing/2014/main" id="{FC2B08F7-8B85-416E-9074-85EAFEC08302}"/>
              </a:ext>
            </a:extLst>
          </p:cNvPr>
          <p:cNvSpPr>
            <a:spLocks noGrp="1"/>
          </p:cNvSpPr>
          <p:nvPr>
            <p:ph sz="quarter" idx="13"/>
          </p:nvPr>
        </p:nvSpPr>
        <p:spPr>
          <a:xfrm>
            <a:off x="913774" y="1840230"/>
            <a:ext cx="10363826" cy="4446270"/>
          </a:xfrm>
        </p:spPr>
        <p:txBody>
          <a:bodyPr>
            <a:normAutofit/>
          </a:bodyPr>
          <a:lstStyle/>
          <a:p>
            <a:r>
              <a:rPr lang="en-AU" sz="2200" dirty="0"/>
              <a:t>E.G. Bible Dictionaries/encyclopedias, commentaries, Monographs, Online sources (be careful)</a:t>
            </a:r>
          </a:p>
          <a:p>
            <a:r>
              <a:rPr lang="en-AU" sz="2200" dirty="0"/>
              <a:t>Such research helps:</a:t>
            </a:r>
          </a:p>
          <a:p>
            <a:pPr lvl="1"/>
            <a:r>
              <a:rPr lang="en-AU" sz="2000" dirty="0"/>
              <a:t>learn more about your topic and/or related topics</a:t>
            </a:r>
          </a:p>
          <a:p>
            <a:pPr lvl="1"/>
            <a:r>
              <a:rPr lang="en-AU" sz="2000" dirty="0"/>
              <a:t>Assure you have not missed something or misrepresented something</a:t>
            </a:r>
          </a:p>
          <a:p>
            <a:pPr lvl="1"/>
            <a:r>
              <a:rPr lang="en-AU" sz="2000" dirty="0"/>
              <a:t>To give credit to those who have written similar ideas before you</a:t>
            </a:r>
          </a:p>
          <a:p>
            <a:pPr lvl="1"/>
            <a:r>
              <a:rPr lang="en-AU" sz="2000" dirty="0"/>
              <a:t>Point your reader to additional resources </a:t>
            </a:r>
          </a:p>
          <a:p>
            <a:pPr lvl="1"/>
            <a:r>
              <a:rPr lang="en-AU" sz="2000" dirty="0"/>
              <a:t>Strengthen the credibility of your ideas</a:t>
            </a:r>
            <a:endParaRPr lang="en-AU" sz="2200" dirty="0"/>
          </a:p>
          <a:p>
            <a:r>
              <a:rPr lang="en-AU" sz="2200" dirty="0"/>
              <a:t>take good notes!</a:t>
            </a:r>
          </a:p>
        </p:txBody>
      </p:sp>
    </p:spTree>
    <p:extLst>
      <p:ext uri="{BB962C8B-B14F-4D97-AF65-F5344CB8AC3E}">
        <p14:creationId xmlns:p14="http://schemas.microsoft.com/office/powerpoint/2010/main" val="1814826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BB82C-8307-439B-A390-5D8D8550040D}"/>
              </a:ext>
            </a:extLst>
          </p:cNvPr>
          <p:cNvSpPr>
            <a:spLocks noGrp="1"/>
          </p:cNvSpPr>
          <p:nvPr>
            <p:ph type="title"/>
          </p:nvPr>
        </p:nvSpPr>
        <p:spPr>
          <a:xfrm>
            <a:off x="913775" y="618517"/>
            <a:ext cx="10364451" cy="1004543"/>
          </a:xfrm>
        </p:spPr>
        <p:txBody>
          <a:bodyPr/>
          <a:lstStyle/>
          <a:p>
            <a:r>
              <a:rPr lang="en-AU" dirty="0"/>
              <a:t>Create Detailed Outline</a:t>
            </a:r>
          </a:p>
        </p:txBody>
      </p:sp>
      <p:sp>
        <p:nvSpPr>
          <p:cNvPr id="3" name="Content Placeholder 2">
            <a:extLst>
              <a:ext uri="{FF2B5EF4-FFF2-40B4-BE49-F238E27FC236}">
                <a16:creationId xmlns:a16="http://schemas.microsoft.com/office/drawing/2014/main" id="{9D3E818C-5AF2-42A1-9E26-60D224B34D6F}"/>
              </a:ext>
            </a:extLst>
          </p:cNvPr>
          <p:cNvSpPr>
            <a:spLocks noGrp="1"/>
          </p:cNvSpPr>
          <p:nvPr>
            <p:ph sz="quarter" idx="13"/>
          </p:nvPr>
        </p:nvSpPr>
        <p:spPr>
          <a:xfrm>
            <a:off x="913774" y="1920240"/>
            <a:ext cx="10363826" cy="3870959"/>
          </a:xfrm>
        </p:spPr>
        <p:txBody>
          <a:bodyPr>
            <a:normAutofit/>
          </a:bodyPr>
          <a:lstStyle/>
          <a:p>
            <a:r>
              <a:rPr lang="en-AU" sz="2400" dirty="0"/>
              <a:t>Outlines help order your research in a logical manner, guide your writing, and help assure you remain focused </a:t>
            </a:r>
          </a:p>
          <a:p>
            <a:r>
              <a:rPr lang="en-AU" sz="2400" dirty="0"/>
              <a:t>Based off your research, create a thesis statement that contains the key idea/s of your lesson. </a:t>
            </a:r>
          </a:p>
          <a:p>
            <a:r>
              <a:rPr lang="en-AU" sz="2400" dirty="0"/>
              <a:t>It is also important to state the specific lesson goals (this is what you hope to accomplish through this lesson/chapter/book). The bigger the work, the longer and more detailed this list will be. </a:t>
            </a:r>
          </a:p>
          <a:p>
            <a:endParaRPr lang="en-AU" sz="2400" dirty="0"/>
          </a:p>
        </p:txBody>
      </p:sp>
    </p:spTree>
    <p:extLst>
      <p:ext uri="{BB962C8B-B14F-4D97-AF65-F5344CB8AC3E}">
        <p14:creationId xmlns:p14="http://schemas.microsoft.com/office/powerpoint/2010/main" val="470392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F4485-1C1D-420C-AE9D-BA36B0A910C4}"/>
              </a:ext>
            </a:extLst>
          </p:cNvPr>
          <p:cNvSpPr>
            <a:spLocks noGrp="1"/>
          </p:cNvSpPr>
          <p:nvPr>
            <p:ph type="title"/>
          </p:nvPr>
        </p:nvSpPr>
        <p:spPr>
          <a:xfrm>
            <a:off x="913774" y="467596"/>
            <a:ext cx="10364451" cy="828543"/>
          </a:xfrm>
        </p:spPr>
        <p:txBody>
          <a:bodyPr/>
          <a:lstStyle/>
          <a:p>
            <a:r>
              <a:rPr lang="en-AU" dirty="0"/>
              <a:t>Example Starting Info: See handout</a:t>
            </a:r>
          </a:p>
        </p:txBody>
      </p:sp>
      <p:sp>
        <p:nvSpPr>
          <p:cNvPr id="3" name="Content Placeholder 2">
            <a:extLst>
              <a:ext uri="{FF2B5EF4-FFF2-40B4-BE49-F238E27FC236}">
                <a16:creationId xmlns:a16="http://schemas.microsoft.com/office/drawing/2014/main" id="{CC60261D-AA43-44EC-A44E-F505F3877387}"/>
              </a:ext>
            </a:extLst>
          </p:cNvPr>
          <p:cNvSpPr>
            <a:spLocks noGrp="1"/>
          </p:cNvSpPr>
          <p:nvPr>
            <p:ph sz="quarter" idx="13"/>
          </p:nvPr>
        </p:nvSpPr>
        <p:spPr>
          <a:xfrm>
            <a:off x="913774" y="1731146"/>
            <a:ext cx="10363826" cy="4767308"/>
          </a:xfrm>
        </p:spPr>
        <p:txBody>
          <a:bodyPr>
            <a:normAutofit fontScale="92500" lnSpcReduction="10000"/>
          </a:bodyPr>
          <a:lstStyle/>
          <a:p>
            <a:r>
              <a:rPr lang="en-AU" b="1" dirty="0"/>
              <a:t>Lesson Title: </a:t>
            </a:r>
            <a:r>
              <a:rPr lang="en-AU" dirty="0"/>
              <a:t>Discovering God’s Will through Prayer</a:t>
            </a:r>
          </a:p>
          <a:p>
            <a:endParaRPr lang="en-AU" dirty="0"/>
          </a:p>
          <a:p>
            <a:r>
              <a:rPr lang="en-AU" b="1" dirty="0"/>
              <a:t>Key Scriptures: </a:t>
            </a:r>
            <a:r>
              <a:rPr lang="en-AU" dirty="0"/>
              <a:t>Jeremiah 29:11-14; Matthew 7:7-11</a:t>
            </a:r>
          </a:p>
          <a:p>
            <a:endParaRPr lang="en-AU" dirty="0"/>
          </a:p>
          <a:p>
            <a:r>
              <a:rPr lang="en-AU" b="1" dirty="0"/>
              <a:t>Key Idea: </a:t>
            </a:r>
            <a:r>
              <a:rPr lang="en-AU" dirty="0"/>
              <a:t>Prayer is built on relationship that is grounded in communication. It is only as we learn to listen to God that we discover His will for our lives.</a:t>
            </a:r>
          </a:p>
          <a:p>
            <a:endParaRPr lang="en-AU" dirty="0"/>
          </a:p>
          <a:p>
            <a:r>
              <a:rPr lang="en-AU" b="1" dirty="0"/>
              <a:t>Lesson Goals: </a:t>
            </a:r>
            <a:endParaRPr lang="en-AU" dirty="0"/>
          </a:p>
          <a:p>
            <a:pPr lvl="0"/>
            <a:r>
              <a:rPr lang="en-AU" dirty="0"/>
              <a:t>To understand the importance of ongoing communication in any relationship</a:t>
            </a:r>
          </a:p>
          <a:p>
            <a:pPr lvl="0"/>
            <a:r>
              <a:rPr lang="en-AU" dirty="0"/>
              <a:t>To learn the significance of listening in prayer</a:t>
            </a:r>
          </a:p>
          <a:p>
            <a:pPr marL="0" indent="0">
              <a:buNone/>
            </a:pPr>
            <a:r>
              <a:rPr lang="en-AU" b="1" dirty="0"/>
              <a:t> </a:t>
            </a:r>
            <a:endParaRPr lang="en-AU" dirty="0"/>
          </a:p>
          <a:p>
            <a:endParaRPr lang="en-AU" dirty="0"/>
          </a:p>
        </p:txBody>
      </p:sp>
    </p:spTree>
    <p:extLst>
      <p:ext uri="{BB962C8B-B14F-4D97-AF65-F5344CB8AC3E}">
        <p14:creationId xmlns:p14="http://schemas.microsoft.com/office/powerpoint/2010/main" val="3250228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1000"/>
                                        <p:tgtEl>
                                          <p:spTgt spid="3">
                                            <p:txEl>
                                              <p:pRg st="9" end="9"/>
                                            </p:txEl>
                                          </p:spTgt>
                                        </p:tgtEl>
                                      </p:cBhvr>
                                    </p:animEffect>
                                    <p:anim calcmode="lin" valueType="num">
                                      <p:cBhvr>
                                        <p:cTn id="5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7E17F-E64A-4B58-BB9F-25FD25E36246}"/>
              </a:ext>
            </a:extLst>
          </p:cNvPr>
          <p:cNvSpPr>
            <a:spLocks noGrp="1"/>
          </p:cNvSpPr>
          <p:nvPr>
            <p:ph type="title"/>
          </p:nvPr>
        </p:nvSpPr>
        <p:spPr>
          <a:xfrm>
            <a:off x="913774" y="378487"/>
            <a:ext cx="10364451" cy="798803"/>
          </a:xfrm>
        </p:spPr>
        <p:txBody>
          <a:bodyPr/>
          <a:lstStyle/>
          <a:p>
            <a:r>
              <a:rPr lang="en-AU" dirty="0"/>
              <a:t>Sample Outline</a:t>
            </a:r>
          </a:p>
        </p:txBody>
      </p:sp>
      <p:sp>
        <p:nvSpPr>
          <p:cNvPr id="3" name="Content Placeholder 2">
            <a:extLst>
              <a:ext uri="{FF2B5EF4-FFF2-40B4-BE49-F238E27FC236}">
                <a16:creationId xmlns:a16="http://schemas.microsoft.com/office/drawing/2014/main" id="{18E43A74-857A-4CD9-AFB0-F77579667626}"/>
              </a:ext>
            </a:extLst>
          </p:cNvPr>
          <p:cNvSpPr>
            <a:spLocks noGrp="1"/>
          </p:cNvSpPr>
          <p:nvPr>
            <p:ph sz="quarter" idx="13"/>
          </p:nvPr>
        </p:nvSpPr>
        <p:spPr>
          <a:xfrm>
            <a:off x="913774" y="1417320"/>
            <a:ext cx="10363826" cy="5063490"/>
          </a:xfrm>
        </p:spPr>
        <p:txBody>
          <a:bodyPr>
            <a:normAutofit fontScale="92500" lnSpcReduction="10000"/>
          </a:bodyPr>
          <a:lstStyle/>
          <a:p>
            <a:r>
              <a:rPr lang="en-AU" sz="2400" dirty="0"/>
              <a:t>Introduction</a:t>
            </a:r>
          </a:p>
          <a:p>
            <a:pPr lvl="1"/>
            <a:r>
              <a:rPr lang="en-AU" sz="2200" dirty="0"/>
              <a:t>(Personal) Story to draw reader into the topic</a:t>
            </a:r>
          </a:p>
          <a:p>
            <a:pPr lvl="1"/>
            <a:r>
              <a:rPr lang="en-AU" sz="2200" dirty="0"/>
              <a:t>Key Idea (Thesis Statement)</a:t>
            </a:r>
          </a:p>
          <a:p>
            <a:pPr lvl="1"/>
            <a:r>
              <a:rPr lang="en-AU" sz="2200" dirty="0"/>
              <a:t>Direction/plan of the lesson (including lesson goals)</a:t>
            </a:r>
          </a:p>
          <a:p>
            <a:r>
              <a:rPr lang="en-AU" sz="2400" dirty="0"/>
              <a:t>First Supporting argument/idea </a:t>
            </a:r>
          </a:p>
          <a:p>
            <a:pPr lvl="1"/>
            <a:r>
              <a:rPr lang="en-AU" sz="2200" dirty="0"/>
              <a:t>Primary sentence (basically the thesis for this paragraph)</a:t>
            </a:r>
          </a:p>
          <a:p>
            <a:pPr lvl="1"/>
            <a:r>
              <a:rPr lang="en-AU" sz="2200" dirty="0"/>
              <a:t>Secondary sentences (support the primary sentence)</a:t>
            </a:r>
          </a:p>
          <a:p>
            <a:pPr lvl="1"/>
            <a:r>
              <a:rPr lang="en-AU" sz="2200" dirty="0"/>
              <a:t>May include Scripture Quotes/Secondary Literature Quotes</a:t>
            </a:r>
          </a:p>
          <a:p>
            <a:pPr lvl="1"/>
            <a:r>
              <a:rPr lang="en-AU" sz="2200" dirty="0"/>
              <a:t>May include Stories to help illustrate your point</a:t>
            </a:r>
          </a:p>
          <a:p>
            <a:pPr lvl="1"/>
            <a:r>
              <a:rPr lang="en-AU" sz="2200" dirty="0"/>
              <a:t>Make sure to address tricky or difficult concepts. </a:t>
            </a:r>
          </a:p>
          <a:p>
            <a:pPr lvl="1"/>
            <a:r>
              <a:rPr lang="en-AU" sz="2200" dirty="0"/>
              <a:t>You need to guide your reader through the text toward the key idea and lesson goals</a:t>
            </a:r>
          </a:p>
        </p:txBody>
      </p:sp>
    </p:spTree>
    <p:extLst>
      <p:ext uri="{BB962C8B-B14F-4D97-AF65-F5344CB8AC3E}">
        <p14:creationId xmlns:p14="http://schemas.microsoft.com/office/powerpoint/2010/main" val="2499153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barn(inVertical)">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arn(inVertical)">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arn(inVertical)">
                                      <p:cBhvr>
                                        <p:cTn id="41" dur="5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arn(inVertical)">
                                      <p:cBhvr>
                                        <p:cTn id="46" dur="5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arn(inVertical)">
                                      <p:cBhvr>
                                        <p:cTn id="51" dur="500"/>
                                        <p:tgtEl>
                                          <p:spTgt spid="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barn(inVertical)">
                                      <p:cBhvr>
                                        <p:cTn id="56" dur="500"/>
                                        <p:tgtEl>
                                          <p:spTgt spid="3">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barn(inVertical)">
                                      <p:cBhvr>
                                        <p:cTn id="6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7E17F-E64A-4B58-BB9F-25FD25E36246}"/>
              </a:ext>
            </a:extLst>
          </p:cNvPr>
          <p:cNvSpPr>
            <a:spLocks noGrp="1"/>
          </p:cNvSpPr>
          <p:nvPr>
            <p:ph type="title"/>
          </p:nvPr>
        </p:nvSpPr>
        <p:spPr>
          <a:xfrm>
            <a:off x="913775" y="618517"/>
            <a:ext cx="10364451" cy="798803"/>
          </a:xfrm>
        </p:spPr>
        <p:txBody>
          <a:bodyPr/>
          <a:lstStyle/>
          <a:p>
            <a:r>
              <a:rPr lang="en-AU" dirty="0"/>
              <a:t>Sample Outline</a:t>
            </a:r>
          </a:p>
        </p:txBody>
      </p:sp>
      <p:sp>
        <p:nvSpPr>
          <p:cNvPr id="3" name="Content Placeholder 2">
            <a:extLst>
              <a:ext uri="{FF2B5EF4-FFF2-40B4-BE49-F238E27FC236}">
                <a16:creationId xmlns:a16="http://schemas.microsoft.com/office/drawing/2014/main" id="{18E43A74-857A-4CD9-AFB0-F77579667626}"/>
              </a:ext>
            </a:extLst>
          </p:cNvPr>
          <p:cNvSpPr>
            <a:spLocks noGrp="1"/>
          </p:cNvSpPr>
          <p:nvPr>
            <p:ph sz="quarter" idx="13"/>
          </p:nvPr>
        </p:nvSpPr>
        <p:spPr>
          <a:xfrm>
            <a:off x="913774" y="1645920"/>
            <a:ext cx="10363826" cy="4446270"/>
          </a:xfrm>
        </p:spPr>
        <p:txBody>
          <a:bodyPr>
            <a:normAutofit/>
          </a:bodyPr>
          <a:lstStyle/>
          <a:p>
            <a:r>
              <a:rPr lang="en-AU" sz="2400" dirty="0"/>
              <a:t>Second Supporting argument/idea</a:t>
            </a:r>
          </a:p>
          <a:p>
            <a:pPr lvl="1"/>
            <a:r>
              <a:rPr lang="en-AU" sz="2200" dirty="0"/>
              <a:t>You can have as many supporting arguments as you need to support your key idea and to meet your lesson goals</a:t>
            </a:r>
          </a:p>
          <a:p>
            <a:pPr lvl="1"/>
            <a:r>
              <a:rPr lang="en-AU" sz="2200" dirty="0"/>
              <a:t>Usually begin and end with your strongest supporting arguments as they will be the most memorable. </a:t>
            </a:r>
          </a:p>
          <a:p>
            <a:r>
              <a:rPr lang="en-AU" sz="2400" dirty="0"/>
              <a:t>Conclusion</a:t>
            </a:r>
          </a:p>
          <a:p>
            <a:pPr lvl="1"/>
            <a:r>
              <a:rPr lang="en-AU" sz="2200" dirty="0"/>
              <a:t>Summarise your lesson restating in a slightly different way the key idea and the lesson goals</a:t>
            </a:r>
          </a:p>
          <a:p>
            <a:pPr lvl="1"/>
            <a:r>
              <a:rPr lang="en-AU" sz="2200" dirty="0"/>
              <a:t>Challenge the reader to reflect upon and apply what has been learned</a:t>
            </a:r>
          </a:p>
        </p:txBody>
      </p:sp>
    </p:spTree>
    <p:extLst>
      <p:ext uri="{BB962C8B-B14F-4D97-AF65-F5344CB8AC3E}">
        <p14:creationId xmlns:p14="http://schemas.microsoft.com/office/powerpoint/2010/main" val="922909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arn(inVertical)">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arn(inVertical)">
                                      <p:cBhvr>
                                        <p:cTn id="3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7E17F-E64A-4B58-BB9F-25FD25E36246}"/>
              </a:ext>
            </a:extLst>
          </p:cNvPr>
          <p:cNvSpPr>
            <a:spLocks noGrp="1"/>
          </p:cNvSpPr>
          <p:nvPr>
            <p:ph type="title"/>
          </p:nvPr>
        </p:nvSpPr>
        <p:spPr>
          <a:xfrm>
            <a:off x="913775" y="618517"/>
            <a:ext cx="10364451" cy="798803"/>
          </a:xfrm>
        </p:spPr>
        <p:txBody>
          <a:bodyPr/>
          <a:lstStyle/>
          <a:p>
            <a:r>
              <a:rPr lang="en-AU" dirty="0"/>
              <a:t>Sample Outline</a:t>
            </a:r>
          </a:p>
        </p:txBody>
      </p:sp>
      <p:sp>
        <p:nvSpPr>
          <p:cNvPr id="3" name="Content Placeholder 2">
            <a:extLst>
              <a:ext uri="{FF2B5EF4-FFF2-40B4-BE49-F238E27FC236}">
                <a16:creationId xmlns:a16="http://schemas.microsoft.com/office/drawing/2014/main" id="{18E43A74-857A-4CD9-AFB0-F77579667626}"/>
              </a:ext>
            </a:extLst>
          </p:cNvPr>
          <p:cNvSpPr>
            <a:spLocks noGrp="1"/>
          </p:cNvSpPr>
          <p:nvPr>
            <p:ph sz="quarter" idx="13"/>
          </p:nvPr>
        </p:nvSpPr>
        <p:spPr>
          <a:xfrm>
            <a:off x="913774" y="1645920"/>
            <a:ext cx="10363826" cy="4446270"/>
          </a:xfrm>
        </p:spPr>
        <p:txBody>
          <a:bodyPr>
            <a:normAutofit/>
          </a:bodyPr>
          <a:lstStyle/>
          <a:p>
            <a:r>
              <a:rPr lang="en-AU" sz="2400" dirty="0"/>
              <a:t>Reflective Questions and Activities</a:t>
            </a:r>
          </a:p>
          <a:p>
            <a:pPr lvl="1"/>
            <a:r>
              <a:rPr lang="en-AU" sz="2000" dirty="0"/>
              <a:t>Keep your lesson goals front and centre in these questions and activities</a:t>
            </a:r>
          </a:p>
          <a:p>
            <a:pPr lvl="1"/>
            <a:r>
              <a:rPr lang="en-AU" sz="2000" dirty="0"/>
              <a:t>Questions should be geared toward wrestling with the passage at a deeper level and toward personal and contextual application</a:t>
            </a:r>
          </a:p>
          <a:p>
            <a:pPr lvl="1"/>
            <a:r>
              <a:rPr lang="en-AU" sz="2000" dirty="0"/>
              <a:t>Don’t ask yes or no questions or ones that can be easily answered with a single word</a:t>
            </a:r>
          </a:p>
          <a:p>
            <a:pPr lvl="1"/>
            <a:r>
              <a:rPr lang="en-AU" sz="2000" dirty="0"/>
              <a:t>Activities should help illustrate difficult ideas and/or provide a tangible way for the reader to take steps toward applying this teaching in there everyday lives. </a:t>
            </a:r>
          </a:p>
          <a:p>
            <a:pPr lvl="1"/>
            <a:r>
              <a:rPr lang="en-AU" sz="2000" dirty="0"/>
              <a:t>Make sure to include some type of reflection time on the activities</a:t>
            </a:r>
          </a:p>
          <a:p>
            <a:endParaRPr lang="en-AU" sz="2400" dirty="0"/>
          </a:p>
        </p:txBody>
      </p:sp>
    </p:spTree>
    <p:extLst>
      <p:ext uri="{BB962C8B-B14F-4D97-AF65-F5344CB8AC3E}">
        <p14:creationId xmlns:p14="http://schemas.microsoft.com/office/powerpoint/2010/main" val="23240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arn(inVertical)">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barn(inVertical)">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barn(inVertical)">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barn(inVertical)">
                                      <p:cBhvr>
                                        <p:cTn id="3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E766E-72FF-4E36-9521-25E36F9EE38A}"/>
              </a:ext>
            </a:extLst>
          </p:cNvPr>
          <p:cNvSpPr>
            <a:spLocks noGrp="1"/>
          </p:cNvSpPr>
          <p:nvPr>
            <p:ph type="title"/>
          </p:nvPr>
        </p:nvSpPr>
        <p:spPr>
          <a:xfrm>
            <a:off x="913775" y="618517"/>
            <a:ext cx="10364451" cy="1041607"/>
          </a:xfrm>
        </p:spPr>
        <p:txBody>
          <a:bodyPr/>
          <a:lstStyle/>
          <a:p>
            <a:r>
              <a:rPr lang="en-AU" dirty="0"/>
              <a:t>Important things to remember</a:t>
            </a:r>
          </a:p>
        </p:txBody>
      </p:sp>
      <p:sp>
        <p:nvSpPr>
          <p:cNvPr id="3" name="Content Placeholder 2">
            <a:extLst>
              <a:ext uri="{FF2B5EF4-FFF2-40B4-BE49-F238E27FC236}">
                <a16:creationId xmlns:a16="http://schemas.microsoft.com/office/drawing/2014/main" id="{ABDCB874-716F-44E1-B69C-59B6AB4D68E4}"/>
              </a:ext>
            </a:extLst>
          </p:cNvPr>
          <p:cNvSpPr>
            <a:spLocks noGrp="1"/>
          </p:cNvSpPr>
          <p:nvPr>
            <p:ph sz="quarter" idx="13"/>
          </p:nvPr>
        </p:nvSpPr>
        <p:spPr>
          <a:xfrm>
            <a:off x="913774" y="1660124"/>
            <a:ext cx="10363826" cy="4891596"/>
          </a:xfrm>
        </p:spPr>
        <p:txBody>
          <a:bodyPr>
            <a:normAutofit/>
          </a:bodyPr>
          <a:lstStyle/>
          <a:p>
            <a:r>
              <a:rPr lang="en-AU" dirty="0"/>
              <a:t>This whole process should be bathed in prayer as you seek the Holy Spirit’s guidance. </a:t>
            </a:r>
          </a:p>
          <a:p>
            <a:r>
              <a:rPr lang="en-AU" dirty="0"/>
              <a:t>Know your audience.</a:t>
            </a:r>
          </a:p>
          <a:p>
            <a:r>
              <a:rPr lang="en-AU" dirty="0"/>
              <a:t>Write at a level appropriate to your audience.</a:t>
            </a:r>
          </a:p>
          <a:p>
            <a:r>
              <a:rPr lang="en-AU" dirty="0"/>
              <a:t>Don’t use over-complex sentences. Simple is usually better and helps assure you are communicating your key idea.</a:t>
            </a:r>
          </a:p>
          <a:p>
            <a:r>
              <a:rPr lang="en-AU" dirty="0"/>
              <a:t>Don’t lose sight of your key idea and your lesson goals. As you re-read through your lesson ask yourself if each sentence is helping to reinforce these things. Do the same with your questions and activities. </a:t>
            </a:r>
          </a:p>
          <a:p>
            <a:endParaRPr lang="en-AU" dirty="0"/>
          </a:p>
        </p:txBody>
      </p:sp>
    </p:spTree>
    <p:extLst>
      <p:ext uri="{BB962C8B-B14F-4D97-AF65-F5344CB8AC3E}">
        <p14:creationId xmlns:p14="http://schemas.microsoft.com/office/powerpoint/2010/main" val="2221458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1CB29-AFF9-44F3-A967-6B7AC13FDB71}"/>
              </a:ext>
            </a:extLst>
          </p:cNvPr>
          <p:cNvSpPr>
            <a:spLocks noGrp="1"/>
          </p:cNvSpPr>
          <p:nvPr>
            <p:ph type="title"/>
          </p:nvPr>
        </p:nvSpPr>
        <p:spPr/>
        <p:txBody>
          <a:bodyPr/>
          <a:lstStyle/>
          <a:p>
            <a:r>
              <a:rPr lang="en-AU" dirty="0"/>
              <a:t>Thoughts as we begin</a:t>
            </a:r>
          </a:p>
        </p:txBody>
      </p:sp>
      <p:sp>
        <p:nvSpPr>
          <p:cNvPr id="3" name="Content Placeholder 2">
            <a:extLst>
              <a:ext uri="{FF2B5EF4-FFF2-40B4-BE49-F238E27FC236}">
                <a16:creationId xmlns:a16="http://schemas.microsoft.com/office/drawing/2014/main" id="{0CB9FCED-696F-48A5-901D-3FD51BFF1F52}"/>
              </a:ext>
            </a:extLst>
          </p:cNvPr>
          <p:cNvSpPr>
            <a:spLocks noGrp="1"/>
          </p:cNvSpPr>
          <p:nvPr>
            <p:ph sz="quarter" idx="13"/>
          </p:nvPr>
        </p:nvSpPr>
        <p:spPr/>
        <p:txBody>
          <a:bodyPr>
            <a:normAutofit/>
          </a:bodyPr>
          <a:lstStyle/>
          <a:p>
            <a:r>
              <a:rPr lang="en-AU" sz="2400" dirty="0"/>
              <a:t>Writing is both rewarding and challenging; it takes discipline</a:t>
            </a:r>
          </a:p>
          <a:p>
            <a:r>
              <a:rPr lang="en-AU" sz="2400" dirty="0"/>
              <a:t>Writing Discipleship lessons is important and potentially dangerous</a:t>
            </a:r>
          </a:p>
          <a:p>
            <a:r>
              <a:rPr lang="en-AU" sz="2400" dirty="0"/>
              <a:t>This must be taken seriously and done prayerfully and with excellence </a:t>
            </a:r>
          </a:p>
        </p:txBody>
      </p:sp>
    </p:spTree>
    <p:extLst>
      <p:ext uri="{BB962C8B-B14F-4D97-AF65-F5344CB8AC3E}">
        <p14:creationId xmlns:p14="http://schemas.microsoft.com/office/powerpoint/2010/main" val="2951032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A6AB7-B7D3-4E76-BE55-BDA6BCD151DF}"/>
              </a:ext>
            </a:extLst>
          </p:cNvPr>
          <p:cNvSpPr>
            <a:spLocks noGrp="1"/>
          </p:cNvSpPr>
          <p:nvPr>
            <p:ph type="title"/>
          </p:nvPr>
        </p:nvSpPr>
        <p:spPr/>
        <p:txBody>
          <a:bodyPr/>
          <a:lstStyle/>
          <a:p>
            <a:r>
              <a:rPr lang="en-AU" dirty="0"/>
              <a:t>What is Discipleship?</a:t>
            </a:r>
          </a:p>
        </p:txBody>
      </p:sp>
      <p:sp>
        <p:nvSpPr>
          <p:cNvPr id="3" name="Content Placeholder 2">
            <a:extLst>
              <a:ext uri="{FF2B5EF4-FFF2-40B4-BE49-F238E27FC236}">
                <a16:creationId xmlns:a16="http://schemas.microsoft.com/office/drawing/2014/main" id="{D8460BA1-5140-4872-81BD-0F3403A5E8B3}"/>
              </a:ext>
            </a:extLst>
          </p:cNvPr>
          <p:cNvSpPr>
            <a:spLocks noGrp="1"/>
          </p:cNvSpPr>
          <p:nvPr>
            <p:ph sz="quarter" idx="13"/>
          </p:nvPr>
        </p:nvSpPr>
        <p:spPr/>
        <p:txBody>
          <a:bodyPr>
            <a:normAutofit lnSpcReduction="10000"/>
          </a:bodyPr>
          <a:lstStyle/>
          <a:p>
            <a:pPr marL="0" indent="0">
              <a:buNone/>
            </a:pPr>
            <a:r>
              <a:rPr lang="en-GB" sz="3200" dirty="0"/>
              <a:t>“Go therefore and make disciples of all nations, baptizing them in the name of the Father and of the Son and of the Holy Spirit, and teaching them to obey everything that I have commanded you. I am with you always, to the end of the age” (Matthew 28:19-20)</a:t>
            </a:r>
          </a:p>
        </p:txBody>
      </p:sp>
    </p:spTree>
    <p:extLst>
      <p:ext uri="{BB962C8B-B14F-4D97-AF65-F5344CB8AC3E}">
        <p14:creationId xmlns:p14="http://schemas.microsoft.com/office/powerpoint/2010/main" val="3746608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A6AB7-B7D3-4E76-BE55-BDA6BCD151DF}"/>
              </a:ext>
            </a:extLst>
          </p:cNvPr>
          <p:cNvSpPr>
            <a:spLocks noGrp="1"/>
          </p:cNvSpPr>
          <p:nvPr>
            <p:ph type="title"/>
          </p:nvPr>
        </p:nvSpPr>
        <p:spPr/>
        <p:txBody>
          <a:bodyPr/>
          <a:lstStyle/>
          <a:p>
            <a:r>
              <a:rPr lang="en-AU" dirty="0"/>
              <a:t>What is Discipleship?</a:t>
            </a:r>
          </a:p>
        </p:txBody>
      </p:sp>
      <p:sp>
        <p:nvSpPr>
          <p:cNvPr id="3" name="Content Placeholder 2">
            <a:extLst>
              <a:ext uri="{FF2B5EF4-FFF2-40B4-BE49-F238E27FC236}">
                <a16:creationId xmlns:a16="http://schemas.microsoft.com/office/drawing/2014/main" id="{D8460BA1-5140-4872-81BD-0F3403A5E8B3}"/>
              </a:ext>
            </a:extLst>
          </p:cNvPr>
          <p:cNvSpPr>
            <a:spLocks noGrp="1"/>
          </p:cNvSpPr>
          <p:nvPr>
            <p:ph sz="quarter" idx="13"/>
          </p:nvPr>
        </p:nvSpPr>
        <p:spPr/>
        <p:txBody>
          <a:bodyPr>
            <a:normAutofit/>
          </a:bodyPr>
          <a:lstStyle/>
          <a:p>
            <a:r>
              <a:rPr lang="en-AU" sz="2400" dirty="0"/>
              <a:t>Hebrew – </a:t>
            </a:r>
            <a:r>
              <a:rPr lang="en-AU" sz="2400" i="1" dirty="0" err="1"/>
              <a:t>lamad</a:t>
            </a:r>
            <a:r>
              <a:rPr lang="en-AU" sz="2400" dirty="0"/>
              <a:t>, Meaning ‘to exercise’ and ‘to learn’</a:t>
            </a:r>
          </a:p>
          <a:p>
            <a:r>
              <a:rPr lang="en-AU" sz="2400" dirty="0"/>
              <a:t>Greek – </a:t>
            </a:r>
            <a:r>
              <a:rPr lang="en-AU" sz="2400" i="1" dirty="0" err="1">
                <a:latin typeface="+mj-lt"/>
              </a:rPr>
              <a:t>manthan</a:t>
            </a:r>
            <a:r>
              <a:rPr lang="en-AU" sz="2400" i="1" dirty="0" err="1">
                <a:latin typeface="+mj-lt"/>
                <a:cs typeface="Times New Roman" panose="02020603050405020304" pitchFamily="18" charset="0"/>
              </a:rPr>
              <a:t>ō</a:t>
            </a:r>
            <a:r>
              <a:rPr lang="en-AU" sz="2400" dirty="0">
                <a:latin typeface="+mj-lt"/>
              </a:rPr>
              <a:t>, meaning ‘to learn from experience’</a:t>
            </a:r>
          </a:p>
          <a:p>
            <a:endParaRPr lang="en-AU" sz="2400" dirty="0">
              <a:latin typeface="+mj-lt"/>
            </a:endParaRPr>
          </a:p>
          <a:p>
            <a:r>
              <a:rPr lang="en-AU" sz="2400" dirty="0">
                <a:latin typeface="+mj-lt"/>
              </a:rPr>
              <a:t>In both of these words is the idea of a continuous growing and learning that is not always easy.</a:t>
            </a:r>
          </a:p>
          <a:p>
            <a:pPr marL="0" indent="0">
              <a:buNone/>
            </a:pPr>
            <a:endParaRPr lang="en-AU" dirty="0">
              <a:latin typeface="+mj-lt"/>
            </a:endParaRPr>
          </a:p>
        </p:txBody>
      </p:sp>
    </p:spTree>
    <p:extLst>
      <p:ext uri="{BB962C8B-B14F-4D97-AF65-F5344CB8AC3E}">
        <p14:creationId xmlns:p14="http://schemas.microsoft.com/office/powerpoint/2010/main" val="933054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A6AB7-B7D3-4E76-BE55-BDA6BCD151DF}"/>
              </a:ext>
            </a:extLst>
          </p:cNvPr>
          <p:cNvSpPr>
            <a:spLocks noGrp="1"/>
          </p:cNvSpPr>
          <p:nvPr>
            <p:ph type="title"/>
          </p:nvPr>
        </p:nvSpPr>
        <p:spPr>
          <a:xfrm>
            <a:off x="913775" y="618517"/>
            <a:ext cx="10364451" cy="821663"/>
          </a:xfrm>
        </p:spPr>
        <p:txBody>
          <a:bodyPr/>
          <a:lstStyle/>
          <a:p>
            <a:r>
              <a:rPr lang="en-AU" dirty="0"/>
              <a:t>What is Discipleship?</a:t>
            </a:r>
          </a:p>
        </p:txBody>
      </p:sp>
      <p:sp>
        <p:nvSpPr>
          <p:cNvPr id="3" name="Content Placeholder 2">
            <a:extLst>
              <a:ext uri="{FF2B5EF4-FFF2-40B4-BE49-F238E27FC236}">
                <a16:creationId xmlns:a16="http://schemas.microsoft.com/office/drawing/2014/main" id="{D8460BA1-5140-4872-81BD-0F3403A5E8B3}"/>
              </a:ext>
            </a:extLst>
          </p:cNvPr>
          <p:cNvSpPr>
            <a:spLocks noGrp="1"/>
          </p:cNvSpPr>
          <p:nvPr>
            <p:ph sz="quarter" idx="13"/>
          </p:nvPr>
        </p:nvSpPr>
        <p:spPr>
          <a:xfrm>
            <a:off x="913774" y="1668780"/>
            <a:ext cx="10363826" cy="4880610"/>
          </a:xfrm>
        </p:spPr>
        <p:txBody>
          <a:bodyPr>
            <a:normAutofit/>
          </a:bodyPr>
          <a:lstStyle/>
          <a:p>
            <a:r>
              <a:rPr lang="en-AU" sz="2400" dirty="0">
                <a:latin typeface="+mj-lt"/>
              </a:rPr>
              <a:t>Look at the way Jesus discipled:</a:t>
            </a:r>
          </a:p>
          <a:p>
            <a:endParaRPr lang="en-AU" sz="2400" dirty="0">
              <a:latin typeface="+mj-lt"/>
            </a:endParaRPr>
          </a:p>
          <a:p>
            <a:r>
              <a:rPr lang="en-AU" sz="2400" dirty="0">
                <a:latin typeface="+mj-lt"/>
              </a:rPr>
              <a:t>He taught (investing his knowledge and experience)</a:t>
            </a:r>
          </a:p>
          <a:p>
            <a:r>
              <a:rPr lang="en-AU" sz="2400" dirty="0">
                <a:latin typeface="+mj-lt"/>
              </a:rPr>
              <a:t>He Entered in relationship with them (invested his time, energy, and love)</a:t>
            </a:r>
          </a:p>
          <a:p>
            <a:r>
              <a:rPr lang="en-AU" sz="2400" dirty="0">
                <a:latin typeface="+mj-lt"/>
              </a:rPr>
              <a:t>He invited his followers learn from His Example (They watched the way he did everything) </a:t>
            </a:r>
          </a:p>
          <a:p>
            <a:r>
              <a:rPr lang="en-AU" sz="2400" dirty="0">
                <a:latin typeface="+mj-lt"/>
              </a:rPr>
              <a:t>He called them to share in his mission </a:t>
            </a:r>
          </a:p>
          <a:p>
            <a:r>
              <a:rPr lang="en-AU" sz="2400" dirty="0">
                <a:latin typeface="+mj-lt"/>
              </a:rPr>
              <a:t>He released them to disciple others</a:t>
            </a:r>
          </a:p>
        </p:txBody>
      </p:sp>
    </p:spTree>
    <p:extLst>
      <p:ext uri="{BB962C8B-B14F-4D97-AF65-F5344CB8AC3E}">
        <p14:creationId xmlns:p14="http://schemas.microsoft.com/office/powerpoint/2010/main" val="2107471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CFEFA-6734-48C6-BD0D-9C7C7868001B}"/>
              </a:ext>
            </a:extLst>
          </p:cNvPr>
          <p:cNvSpPr>
            <a:spLocks noGrp="1"/>
          </p:cNvSpPr>
          <p:nvPr>
            <p:ph type="title"/>
          </p:nvPr>
        </p:nvSpPr>
        <p:spPr>
          <a:xfrm>
            <a:off x="913775" y="618517"/>
            <a:ext cx="10364451" cy="890243"/>
          </a:xfrm>
        </p:spPr>
        <p:txBody>
          <a:bodyPr/>
          <a:lstStyle/>
          <a:p>
            <a:r>
              <a:rPr lang="en-AU" dirty="0"/>
              <a:t>Writing Discipleship Lessons</a:t>
            </a:r>
          </a:p>
        </p:txBody>
      </p:sp>
      <p:sp>
        <p:nvSpPr>
          <p:cNvPr id="3" name="Content Placeholder 2">
            <a:extLst>
              <a:ext uri="{FF2B5EF4-FFF2-40B4-BE49-F238E27FC236}">
                <a16:creationId xmlns:a16="http://schemas.microsoft.com/office/drawing/2014/main" id="{EE685D47-E2CD-422B-8EEF-AFF44FDA745E}"/>
              </a:ext>
            </a:extLst>
          </p:cNvPr>
          <p:cNvSpPr>
            <a:spLocks noGrp="1"/>
          </p:cNvSpPr>
          <p:nvPr>
            <p:ph sz="quarter" idx="13"/>
          </p:nvPr>
        </p:nvSpPr>
        <p:spPr>
          <a:xfrm>
            <a:off x="913774" y="1508760"/>
            <a:ext cx="10363826" cy="5063490"/>
          </a:xfrm>
        </p:spPr>
        <p:txBody>
          <a:bodyPr>
            <a:normAutofit/>
          </a:bodyPr>
          <a:lstStyle/>
          <a:p>
            <a:r>
              <a:rPr lang="en-AU" sz="2200" dirty="0"/>
              <a:t>When we write discipleship lessons, they must be:</a:t>
            </a:r>
          </a:p>
          <a:p>
            <a:endParaRPr lang="en-AU" sz="2200" dirty="0"/>
          </a:p>
          <a:p>
            <a:r>
              <a:rPr lang="en-AU" sz="2200" b="1" dirty="0"/>
              <a:t>Holistic</a:t>
            </a:r>
            <a:r>
              <a:rPr lang="en-AU" sz="2200" dirty="0"/>
              <a:t>, covering all aspects of life and covering a multitude of topics; discipleship is about becoming Holy and helping others to </a:t>
            </a:r>
            <a:r>
              <a:rPr lang="en-AU" sz="2200"/>
              <a:t>become holy</a:t>
            </a:r>
            <a:endParaRPr lang="en-AU" sz="2200" dirty="0"/>
          </a:p>
          <a:p>
            <a:r>
              <a:rPr lang="en-AU" sz="2200" b="1" dirty="0"/>
              <a:t>Educational</a:t>
            </a:r>
            <a:r>
              <a:rPr lang="en-AU" sz="2200" dirty="0"/>
              <a:t>, teaching truth that is scripturally grounded and solidly researched </a:t>
            </a:r>
          </a:p>
          <a:p>
            <a:r>
              <a:rPr lang="en-AU" sz="2200" b="1" dirty="0"/>
              <a:t>Theological</a:t>
            </a:r>
            <a:r>
              <a:rPr lang="en-AU" sz="2200" dirty="0"/>
              <a:t>, presenting a consistent picture of God and his work in the world through a Wesleyan-holiness perspective </a:t>
            </a:r>
            <a:endParaRPr lang="en-AU" sz="2200" b="1" dirty="0"/>
          </a:p>
          <a:p>
            <a:r>
              <a:rPr lang="en-AU" sz="2200" b="1" dirty="0"/>
              <a:t>Practical</a:t>
            </a:r>
            <a:r>
              <a:rPr lang="en-AU" sz="2200" dirty="0"/>
              <a:t>, moving the reader toward deep personal reflection and tangible application</a:t>
            </a:r>
          </a:p>
          <a:p>
            <a:pPr lvl="1"/>
            <a:endParaRPr lang="en-AU" sz="2000" dirty="0"/>
          </a:p>
        </p:txBody>
      </p:sp>
    </p:spTree>
    <p:extLst>
      <p:ext uri="{BB962C8B-B14F-4D97-AF65-F5344CB8AC3E}">
        <p14:creationId xmlns:p14="http://schemas.microsoft.com/office/powerpoint/2010/main" val="797406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9C285-7A3E-4381-88D2-FCB68432F8E6}"/>
              </a:ext>
            </a:extLst>
          </p:cNvPr>
          <p:cNvSpPr>
            <a:spLocks noGrp="1"/>
          </p:cNvSpPr>
          <p:nvPr>
            <p:ph type="title"/>
          </p:nvPr>
        </p:nvSpPr>
        <p:spPr>
          <a:xfrm>
            <a:off x="913775" y="618517"/>
            <a:ext cx="10364451" cy="1290293"/>
          </a:xfrm>
        </p:spPr>
        <p:txBody>
          <a:bodyPr/>
          <a:lstStyle/>
          <a:p>
            <a:r>
              <a:rPr lang="en-AU" dirty="0"/>
              <a:t>Basic Steps</a:t>
            </a:r>
          </a:p>
        </p:txBody>
      </p:sp>
      <p:sp>
        <p:nvSpPr>
          <p:cNvPr id="3" name="Content Placeholder 2">
            <a:extLst>
              <a:ext uri="{FF2B5EF4-FFF2-40B4-BE49-F238E27FC236}">
                <a16:creationId xmlns:a16="http://schemas.microsoft.com/office/drawing/2014/main" id="{8826A85D-5DEA-4E40-8C04-CD08268ECA0C}"/>
              </a:ext>
            </a:extLst>
          </p:cNvPr>
          <p:cNvSpPr>
            <a:spLocks noGrp="1"/>
          </p:cNvSpPr>
          <p:nvPr>
            <p:ph sz="quarter" idx="13"/>
          </p:nvPr>
        </p:nvSpPr>
        <p:spPr/>
        <p:txBody>
          <a:bodyPr>
            <a:normAutofit/>
          </a:bodyPr>
          <a:lstStyle/>
          <a:p>
            <a:r>
              <a:rPr lang="en-AU" sz="2400" dirty="0"/>
              <a:t>Establish your audience/Level/Context</a:t>
            </a:r>
          </a:p>
          <a:p>
            <a:r>
              <a:rPr lang="en-AU" sz="2400" dirty="0"/>
              <a:t>Pick a topic</a:t>
            </a:r>
          </a:p>
          <a:p>
            <a:r>
              <a:rPr lang="en-AU" sz="2400" dirty="0"/>
              <a:t>Research the topic in scripture</a:t>
            </a:r>
          </a:p>
          <a:p>
            <a:r>
              <a:rPr lang="en-AU" sz="2400" dirty="0"/>
              <a:t>research the topic in secondary literature (When possible) </a:t>
            </a:r>
          </a:p>
          <a:p>
            <a:r>
              <a:rPr lang="en-AU" sz="2400" dirty="0"/>
              <a:t>Create detailed outline</a:t>
            </a:r>
          </a:p>
          <a:p>
            <a:r>
              <a:rPr lang="en-AU" sz="2400" dirty="0"/>
              <a:t>Begin writing</a:t>
            </a:r>
            <a:endParaRPr lang="en-AU" dirty="0"/>
          </a:p>
        </p:txBody>
      </p:sp>
    </p:spTree>
    <p:extLst>
      <p:ext uri="{BB962C8B-B14F-4D97-AF65-F5344CB8AC3E}">
        <p14:creationId xmlns:p14="http://schemas.microsoft.com/office/powerpoint/2010/main" val="1184393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8AF17-5C93-478B-B2C1-5E48F583BA04}"/>
              </a:ext>
            </a:extLst>
          </p:cNvPr>
          <p:cNvSpPr>
            <a:spLocks noGrp="1"/>
          </p:cNvSpPr>
          <p:nvPr>
            <p:ph type="title"/>
          </p:nvPr>
        </p:nvSpPr>
        <p:spPr>
          <a:xfrm>
            <a:off x="913149" y="492787"/>
            <a:ext cx="10364451" cy="1050263"/>
          </a:xfrm>
        </p:spPr>
        <p:txBody>
          <a:bodyPr/>
          <a:lstStyle/>
          <a:p>
            <a:r>
              <a:rPr lang="en-AU" dirty="0"/>
              <a:t>Establish Audience/Level/Context</a:t>
            </a:r>
          </a:p>
        </p:txBody>
      </p:sp>
      <p:sp>
        <p:nvSpPr>
          <p:cNvPr id="3" name="Content Placeholder 2">
            <a:extLst>
              <a:ext uri="{FF2B5EF4-FFF2-40B4-BE49-F238E27FC236}">
                <a16:creationId xmlns:a16="http://schemas.microsoft.com/office/drawing/2014/main" id="{83BF4FAB-5895-46C5-80BE-8D64E7166C6E}"/>
              </a:ext>
            </a:extLst>
          </p:cNvPr>
          <p:cNvSpPr>
            <a:spLocks noGrp="1"/>
          </p:cNvSpPr>
          <p:nvPr>
            <p:ph sz="quarter" idx="13"/>
          </p:nvPr>
        </p:nvSpPr>
        <p:spPr>
          <a:xfrm>
            <a:off x="913774" y="1828800"/>
            <a:ext cx="10363826" cy="4526280"/>
          </a:xfrm>
        </p:spPr>
        <p:txBody>
          <a:bodyPr>
            <a:normAutofit/>
          </a:bodyPr>
          <a:lstStyle/>
          <a:p>
            <a:r>
              <a:rPr lang="en-AU" sz="2200" dirty="0"/>
              <a:t>Who is your Target audience? </a:t>
            </a:r>
          </a:p>
          <a:p>
            <a:pPr lvl="1"/>
            <a:r>
              <a:rPr lang="en-AU" sz="2000" dirty="0"/>
              <a:t>General – age, gender, education Level</a:t>
            </a:r>
          </a:p>
          <a:p>
            <a:pPr lvl="1"/>
            <a:r>
              <a:rPr lang="en-AU" sz="2000" dirty="0"/>
              <a:t>Specific – parent, single Mother, teachers, Professional, etc.</a:t>
            </a:r>
          </a:p>
          <a:p>
            <a:r>
              <a:rPr lang="en-AU" sz="2200" dirty="0"/>
              <a:t>What Spiritual level are you writing at?</a:t>
            </a:r>
          </a:p>
          <a:p>
            <a:pPr lvl="1"/>
            <a:r>
              <a:rPr lang="en-AU" sz="2000" dirty="0"/>
              <a:t>Seeker, new Christian, intermediate Christian, mature Christian</a:t>
            </a:r>
          </a:p>
          <a:p>
            <a:pPr lvl="1"/>
            <a:r>
              <a:rPr lang="en-AU" sz="2000" dirty="0"/>
              <a:t>your writing should intentionally move people deeper into their faith journey</a:t>
            </a:r>
          </a:p>
          <a:p>
            <a:r>
              <a:rPr lang="en-AU" sz="2200" dirty="0"/>
              <a:t>What is your Audiences Context? </a:t>
            </a:r>
          </a:p>
          <a:p>
            <a:pPr lvl="1"/>
            <a:r>
              <a:rPr lang="en-AU" sz="2000" dirty="0"/>
              <a:t>culture, social norms, circumstances, experiences, intricacies of the Language</a:t>
            </a:r>
            <a:endParaRPr lang="en-AU" dirty="0"/>
          </a:p>
        </p:txBody>
      </p:sp>
    </p:spTree>
    <p:extLst>
      <p:ext uri="{BB962C8B-B14F-4D97-AF65-F5344CB8AC3E}">
        <p14:creationId xmlns:p14="http://schemas.microsoft.com/office/powerpoint/2010/main" val="823975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E11F6-4A87-4E37-B9FA-1C59CB6E18C7}"/>
              </a:ext>
            </a:extLst>
          </p:cNvPr>
          <p:cNvSpPr>
            <a:spLocks noGrp="1"/>
          </p:cNvSpPr>
          <p:nvPr>
            <p:ph type="title"/>
          </p:nvPr>
        </p:nvSpPr>
        <p:spPr/>
        <p:txBody>
          <a:bodyPr/>
          <a:lstStyle/>
          <a:p>
            <a:r>
              <a:rPr lang="en-AU" dirty="0"/>
              <a:t>Picking a Topic</a:t>
            </a:r>
          </a:p>
        </p:txBody>
      </p:sp>
      <p:sp>
        <p:nvSpPr>
          <p:cNvPr id="3" name="Content Placeholder 2">
            <a:extLst>
              <a:ext uri="{FF2B5EF4-FFF2-40B4-BE49-F238E27FC236}">
                <a16:creationId xmlns:a16="http://schemas.microsoft.com/office/drawing/2014/main" id="{4FB61E4C-189E-43C8-B00E-D682471807EE}"/>
              </a:ext>
            </a:extLst>
          </p:cNvPr>
          <p:cNvSpPr>
            <a:spLocks noGrp="1"/>
          </p:cNvSpPr>
          <p:nvPr>
            <p:ph sz="quarter" idx="13"/>
          </p:nvPr>
        </p:nvSpPr>
        <p:spPr>
          <a:xfrm>
            <a:off x="913774" y="2068830"/>
            <a:ext cx="10363826" cy="4126230"/>
          </a:xfrm>
        </p:spPr>
        <p:txBody>
          <a:bodyPr>
            <a:normAutofit/>
          </a:bodyPr>
          <a:lstStyle/>
          <a:p>
            <a:r>
              <a:rPr lang="en-AU" sz="2400" dirty="0"/>
              <a:t>See ‘Discipleship Lesson Topic Ideas’</a:t>
            </a:r>
          </a:p>
          <a:p>
            <a:r>
              <a:rPr lang="en-AU" sz="2400" dirty="0"/>
              <a:t>Pick a topic that is important to you and/or your audience (it helps to be passionate about your topic)</a:t>
            </a:r>
          </a:p>
          <a:p>
            <a:r>
              <a:rPr lang="en-AU" sz="2400" dirty="0"/>
              <a:t>Depending on the size of work you are producing, you will likely need to limit the topic</a:t>
            </a:r>
          </a:p>
        </p:txBody>
      </p:sp>
    </p:spTree>
    <p:extLst>
      <p:ext uri="{BB962C8B-B14F-4D97-AF65-F5344CB8AC3E}">
        <p14:creationId xmlns:p14="http://schemas.microsoft.com/office/powerpoint/2010/main" val="254754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7236</TotalTime>
  <Words>1142</Words>
  <Application>Microsoft Office PowerPoint</Application>
  <PresentationFormat>Widescreen</PresentationFormat>
  <Paragraphs>113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Tw Cen MT</vt:lpstr>
      <vt:lpstr>Arial</vt:lpstr>
      <vt:lpstr>Times New Roman</vt:lpstr>
      <vt:lpstr>Droplet</vt:lpstr>
      <vt:lpstr>Writing Discipleship Lessons</vt:lpstr>
      <vt:lpstr>Thoughts as we begin</vt:lpstr>
      <vt:lpstr>What is Discipleship?</vt:lpstr>
      <vt:lpstr>What is Discipleship?</vt:lpstr>
      <vt:lpstr>What is Discipleship?</vt:lpstr>
      <vt:lpstr>Writing Discipleship Lessons</vt:lpstr>
      <vt:lpstr>Basic Steps</vt:lpstr>
      <vt:lpstr>Establish Audience/Level/Context</vt:lpstr>
      <vt:lpstr>Picking a Topic</vt:lpstr>
      <vt:lpstr>Research Topic in Scripture</vt:lpstr>
      <vt:lpstr>Research Topic in Secondary Literature</vt:lpstr>
      <vt:lpstr>Create Detailed Outline</vt:lpstr>
      <vt:lpstr>Example Starting Info: See handout</vt:lpstr>
      <vt:lpstr>Sample Outline</vt:lpstr>
      <vt:lpstr>Sample Outline</vt:lpstr>
      <vt:lpstr>Sample Outline</vt:lpstr>
      <vt:lpstr>Important things to remember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bible study Lessons</dc:title>
  <dc:creator>Rob Fringer</dc:creator>
  <cp:lastModifiedBy>Rob Fringer</cp:lastModifiedBy>
  <cp:revision>64</cp:revision>
  <dcterms:created xsi:type="dcterms:W3CDTF">2017-08-23T12:09:41Z</dcterms:created>
  <dcterms:modified xsi:type="dcterms:W3CDTF">2017-09-06T04:14:27Z</dcterms:modified>
</cp:coreProperties>
</file>